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6" r:id="rId3"/>
    <p:sldId id="258" r:id="rId4"/>
    <p:sldId id="259" r:id="rId5"/>
    <p:sldId id="305" r:id="rId6"/>
    <p:sldId id="316" r:id="rId7"/>
    <p:sldId id="322" r:id="rId8"/>
    <p:sldId id="321" r:id="rId9"/>
    <p:sldId id="323" r:id="rId10"/>
    <p:sldId id="324" r:id="rId11"/>
    <p:sldId id="326" r:id="rId12"/>
    <p:sldId id="325" r:id="rId13"/>
    <p:sldId id="327" r:id="rId14"/>
    <p:sldId id="328" r:id="rId15"/>
    <p:sldId id="31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909"/>
    <a:srgbClr val="12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7" autoAdjust="0"/>
    <p:restoredTop sz="74381" autoAdjust="0"/>
  </p:normalViewPr>
  <p:slideViewPr>
    <p:cSldViewPr snapToGrid="0">
      <p:cViewPr varScale="1">
        <p:scale>
          <a:sx n="87" d="100"/>
          <a:sy n="87" d="100"/>
        </p:scale>
        <p:origin x="185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P1-P1-S-20-01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C07EB-4237-4689-BCEC-FD229CC771D1}" type="datetime1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0E158-A96C-43C6-AFDA-24EFFE69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042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P1-P1-S-20-01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9EB05-2993-4ED6-B183-9B70D1358DF2}" type="datetime1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FEFBD-D254-4142-B3DF-3182BB9EB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7768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2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achieved solid performance during training, with validation accuracy peaking at 83%. Reducing the learning rate helped in stabilizing training without causing overfitting.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2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1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48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06699198-3357-4EF9-B937-D1C625DCCF6C}" type="datetime1">
              <a:rPr lang="en-US" smtClean="0"/>
              <a:t>12/13/2024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1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5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Generalization: smoking</a:t>
            </a:r>
            <a:r>
              <a:rPr lang="en-US" baseline="0" dirty="0"/>
              <a:t> behavior (child inherits) and </a:t>
            </a:r>
            <a:r>
              <a:rPr lang="en-US" b="1" baseline="0" dirty="0"/>
              <a:t>adds</a:t>
            </a:r>
            <a:r>
              <a:rPr lang="en-US" baseline="0" dirty="0"/>
              <a:t> to parent detect behavior</a:t>
            </a:r>
          </a:p>
          <a:p>
            <a:endParaRPr lang="en-US" dirty="0"/>
          </a:p>
          <a:p>
            <a:r>
              <a:rPr lang="en-US" dirty="0"/>
              <a:t>Include:</a:t>
            </a:r>
            <a:r>
              <a:rPr lang="en-US" baseline="0" dirty="0"/>
              <a:t> included use case detect behavior never stands alone, it occurs because address alert is a greater significant use case </a:t>
            </a:r>
          </a:p>
          <a:p>
            <a:endParaRPr lang="en-US" baseline="0" dirty="0"/>
          </a:p>
          <a:p>
            <a:r>
              <a:rPr lang="en-US" baseline="0" dirty="0"/>
              <a:t>Extend: base can stand alone (view data) but extension can be done on its behavior under certain conditions by another use case (search and filter)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 (frame-by-frame) and temporal (time-based) information to localize and classify activities.</a:t>
            </a:r>
          </a:p>
          <a:p>
            <a:endParaRPr lang="en-US" dirty="0" smtClean="0"/>
          </a:p>
          <a:p>
            <a:r>
              <a:rPr lang="en-US" b="1" dirty="0" smtClean="0"/>
              <a:t>2. How many layers are in ResNet3D Backbone, and what are their purposes?</a:t>
            </a:r>
          </a:p>
          <a:p>
            <a:r>
              <a:rPr lang="en-US" dirty="0" smtClean="0"/>
              <a:t>ResNet3D has multiple layers structured as follows:</a:t>
            </a:r>
          </a:p>
          <a:p>
            <a:r>
              <a:rPr lang="en-US" b="1" dirty="0" smtClean="0"/>
              <a:t>Conv1</a:t>
            </a:r>
            <a:r>
              <a:rPr lang="en-US" dirty="0" smtClean="0"/>
              <a:t>: Extracts basic features (edges, textures) from video frames.</a:t>
            </a:r>
          </a:p>
          <a:p>
            <a:r>
              <a:rPr lang="en-US" b="1" dirty="0" smtClean="0"/>
              <a:t>Res2, Res3, Res4, Res5 (Residual Blocks)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Gradually extract complex spatial-temporal patterns.</a:t>
            </a:r>
          </a:p>
          <a:p>
            <a:pPr lvl="1"/>
            <a:r>
              <a:rPr lang="en-US" dirty="0" smtClean="0"/>
              <a:t>Deeper layers capture higher-level semantic information.</a:t>
            </a:r>
          </a:p>
          <a:p>
            <a:r>
              <a:rPr lang="en-US" b="1" dirty="0" smtClean="0"/>
              <a:t>Fully Connected Layer</a:t>
            </a:r>
            <a:r>
              <a:rPr lang="en-US" dirty="0" smtClean="0"/>
              <a:t>: Maps features to classification or detection outputs.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FastRCNN</a:t>
            </a:r>
            <a:r>
              <a:rPr lang="en-US" dirty="0" smtClean="0"/>
              <a:t>: A region-based convolutional neural network that detects objects by extracting regions of interest (ROI) and classifying them.</a:t>
            </a:r>
            <a:r>
              <a:rPr lang="en-US" b="1" dirty="0" smtClean="0"/>
              <a:t>mmaction.ResNet3dSlowFast</a:t>
            </a:r>
            <a:r>
              <a:rPr lang="en-US" dirty="0" smtClean="0"/>
              <a:t>:</a:t>
            </a:r>
            <a:r>
              <a:rPr lang="en-US" b="1" dirty="0" smtClean="0"/>
              <a:t>SlowFast</a:t>
            </a:r>
            <a:r>
              <a:rPr lang="en-US" dirty="0" smtClean="0"/>
              <a:t>: A model with two streams: Slow stream (captures detailed spatial info) and Fast stream (focuses on temporal motion).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mAP</a:t>
            </a:r>
            <a:r>
              <a:rPr lang="en-US" b="1" dirty="0" smtClean="0"/>
              <a:t> </a:t>
            </a:r>
            <a:r>
              <a:rPr lang="en-US" dirty="0" smtClean="0"/>
              <a:t>Evaluates the intersection-over-union (</a:t>
            </a:r>
            <a:r>
              <a:rPr lang="en-US" dirty="0" err="1" smtClean="0"/>
              <a:t>IoU</a:t>
            </a:r>
            <a:r>
              <a:rPr lang="en-US" dirty="0" smtClean="0"/>
              <a:t>) between predicted and ground-truth bounding boxes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 (frame-by-frame) and temporal (time-based) information to localize and classify activities.</a:t>
            </a:r>
          </a:p>
          <a:p>
            <a:endParaRPr lang="en-US" dirty="0" smtClean="0"/>
          </a:p>
          <a:p>
            <a:r>
              <a:rPr lang="en-US" b="1" dirty="0" smtClean="0"/>
              <a:t>2. How many layers are in ResNet3D Backbone, and what are their purposes? </a:t>
            </a:r>
          </a:p>
          <a:p>
            <a:r>
              <a:rPr lang="en-US" dirty="0" smtClean="0"/>
              <a:t>ResNet3D has multiple layers structured as follows:</a:t>
            </a:r>
          </a:p>
          <a:p>
            <a:r>
              <a:rPr lang="en-US" b="1" dirty="0" smtClean="0"/>
              <a:t>Conv1</a:t>
            </a:r>
            <a:r>
              <a:rPr lang="en-US" dirty="0" smtClean="0"/>
              <a:t>: Extracts basic features (edges, textures) from video frames.</a:t>
            </a:r>
          </a:p>
          <a:p>
            <a:r>
              <a:rPr lang="en-US" b="1" dirty="0" smtClean="0"/>
              <a:t>Res2, Res3, Res4, Res5 (Residual Blocks)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Gradually extract complex spatial-temporal patterns.</a:t>
            </a:r>
          </a:p>
          <a:p>
            <a:pPr lvl="1"/>
            <a:r>
              <a:rPr lang="en-US" dirty="0" smtClean="0"/>
              <a:t>Deeper layers capture higher-level semantic information.</a:t>
            </a:r>
          </a:p>
          <a:p>
            <a:r>
              <a:rPr lang="en-US" b="1" dirty="0" smtClean="0"/>
              <a:t>Fully Connected Layer</a:t>
            </a:r>
            <a:r>
              <a:rPr lang="en-US" dirty="0" smtClean="0"/>
              <a:t>: Maps features to classification or detection outputs.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FastRCNN</a:t>
            </a:r>
            <a:r>
              <a:rPr lang="en-US" dirty="0" smtClean="0"/>
              <a:t>: A region-based convolutional neural network that detects objects by extracting regions of interest (ROI) and classifying them.</a:t>
            </a:r>
            <a:r>
              <a:rPr lang="en-US" b="1" dirty="0" smtClean="0"/>
              <a:t>mmaction.ResNet3dSlowFast</a:t>
            </a:r>
            <a:r>
              <a:rPr lang="en-US" dirty="0" smtClean="0"/>
              <a:t>:</a:t>
            </a:r>
            <a:r>
              <a:rPr lang="en-US" b="1" dirty="0" smtClean="0"/>
              <a:t>SlowFast</a:t>
            </a:r>
            <a:r>
              <a:rPr lang="en-US" dirty="0" smtClean="0"/>
              <a:t>: A model with two streams: Slow stream (captures detailed spatial info) and Fast stream (focuses on temporal motion).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mAP</a:t>
            </a:r>
            <a:r>
              <a:rPr lang="en-US" b="1" dirty="0" smtClean="0"/>
              <a:t> </a:t>
            </a:r>
            <a:r>
              <a:rPr lang="en-US" dirty="0" smtClean="0"/>
              <a:t>Evaluates the intersection-over-union (</a:t>
            </a:r>
            <a:r>
              <a:rPr lang="en-US" dirty="0" err="1" smtClean="0"/>
              <a:t>IoU</a:t>
            </a:r>
            <a:r>
              <a:rPr lang="en-US" dirty="0" smtClean="0"/>
              <a:t>) between predicted and ground-truth bounding boxes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FastRCNN</a:t>
            </a:r>
            <a:r>
              <a:rPr lang="en-US" dirty="0" smtClean="0"/>
              <a:t> model utilizes </a:t>
            </a:r>
            <a:r>
              <a:rPr lang="en-US" b="1" dirty="0" smtClean="0"/>
              <a:t>the backbone to extract meaningful feature</a:t>
            </a:r>
            <a:r>
              <a:rPr lang="en-US" dirty="0" smtClean="0"/>
              <a:t>s from input images. The extracted features are then </a:t>
            </a:r>
            <a:r>
              <a:rPr lang="en-US" b="1" dirty="0" smtClean="0"/>
              <a:t>passed through the region proposal and classification heads </a:t>
            </a:r>
            <a:r>
              <a:rPr lang="en-US" dirty="0" smtClean="0"/>
              <a:t>to perform tasks like detecting and classifying objects or actions in the video</a:t>
            </a:r>
          </a:p>
          <a:p>
            <a:endParaRPr lang="en-US" dirty="0" smtClean="0"/>
          </a:p>
          <a:p>
            <a:r>
              <a:rPr lang="en-US" b="1" dirty="0" smtClean="0"/>
              <a:t>SGD:</a:t>
            </a:r>
          </a:p>
          <a:p>
            <a:r>
              <a:rPr lang="en-US" dirty="0" smtClean="0"/>
              <a:t>Updates model parameters (weights) by subtracting the gradient of the loss function multiplied by the learning rate.</a:t>
            </a:r>
          </a:p>
          <a:p>
            <a:endParaRPr lang="en-US" b="0" dirty="0" smtClean="0"/>
          </a:p>
          <a:p>
            <a:r>
              <a:rPr lang="en-US" b="1" dirty="0" err="1" smtClean="0"/>
              <a:t>AdamW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Automatically adjusts the learning speed for each parameter, so it works faster and handles complex problems better.</a:t>
            </a:r>
          </a:p>
          <a:p>
            <a:r>
              <a:rPr lang="en-US" dirty="0" smtClean="0"/>
              <a:t>Maintains two moving averages:</a:t>
            </a:r>
          </a:p>
          <a:p>
            <a:r>
              <a:rPr lang="en-US" b="1" dirty="0" smtClean="0"/>
              <a:t>First Moment (Mean, </a:t>
            </a:r>
            <a:r>
              <a:rPr lang="en-US" b="1" dirty="0" err="1" smtClean="0"/>
              <a:t>mtm_tmt</a:t>
            </a:r>
            <a:r>
              <a:rPr lang="en-US" b="1" dirty="0" smtClean="0"/>
              <a:t>​):</a:t>
            </a:r>
            <a:r>
              <a:rPr lang="en-US" dirty="0" smtClean="0"/>
              <a:t> Tracks the average gradient.</a:t>
            </a:r>
          </a:p>
          <a:p>
            <a:r>
              <a:rPr lang="en-US" b="1" dirty="0" smtClean="0"/>
              <a:t>Second Moment (Variance, </a:t>
            </a:r>
            <a:r>
              <a:rPr lang="en-US" b="1" dirty="0" err="1" smtClean="0"/>
              <a:t>vtv_tvt</a:t>
            </a:r>
            <a:r>
              <a:rPr lang="en-US" b="1" dirty="0" smtClean="0"/>
              <a:t>​):</a:t>
            </a:r>
            <a:r>
              <a:rPr lang="en-US" dirty="0" smtClean="0"/>
              <a:t> Tracks the squared gradients to adjust the learning rate dynamically.</a:t>
            </a:r>
          </a:p>
          <a:p>
            <a:endParaRPr lang="en-US" b="1" dirty="0" smtClean="0"/>
          </a:p>
          <a:p>
            <a:r>
              <a:rPr lang="en-US" b="1" dirty="0" smtClean="0"/>
              <a:t>SGD:</a:t>
            </a:r>
            <a:r>
              <a:rPr lang="en-US" dirty="0" smtClean="0"/>
              <a:t> Simple, relies directly on gradients and optionally smooths updates using </a:t>
            </a:r>
            <a:r>
              <a:rPr lang="en-US" dirty="0" err="1" smtClean="0"/>
              <a:t>momentum.</a:t>
            </a:r>
            <a:r>
              <a:rPr lang="en-US" b="1" dirty="0" err="1" smtClean="0"/>
              <a:t>AdamW</a:t>
            </a:r>
            <a:r>
              <a:rPr lang="en-US" b="1" dirty="0" smtClean="0"/>
              <a:t>:</a:t>
            </a:r>
            <a:r>
              <a:rPr lang="en-US" dirty="0" smtClean="0"/>
              <a:t> Smarter, tracks both gradient averages and variance to adjust the learning rate adaptively while including better regularization.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P1-P1-S-20-01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A9DB4D-DA56-4B2F-B2F4-9EBBA2A76FFA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86FEFBD-D254-4142-B3DF-3182BB9EB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F904-A76C-4547-AD6B-2EC0D34E110C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9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D0B3-335B-4B8A-8743-E10436674414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8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84F2-939B-4AA9-B34B-CEA038FA78A9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D4D4-4AB5-4530-88B4-CEEB0D6B6974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93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4556-2C53-400A-B52E-CFE8A5B7D4C2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BA09-33CF-402E-BB8A-941BE1CEAAFB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2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1203-6E24-49C4-A73D-322126FB9AA3}" type="datetime1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7CB8-69DB-415F-B70B-584E1D4B5382}" type="datetime1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84DA-0940-4731-8877-87A550E45FEE}" type="datetime1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6400-5575-480E-B7EF-9E88528ECCC8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9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4A7A-48D0-4476-83B1-1F1233CA3DDC}" type="datetime1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Project Code(P1-P1-S-20-01) Project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26B10-3FB8-4C7E-957B-87D304575392}" type="datetime1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Project Code(P1-P1-S-20-01) Project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64944-C185-42A3-B9E2-0C66306C0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4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249" y="2545615"/>
            <a:ext cx="8952914" cy="132556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Project Title: </a:t>
            </a:r>
            <a:r>
              <a:rPr lang="en-US" sz="3600" dirty="0"/>
              <a:t>Smart Surveillance System (SSS)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6" y="-226407"/>
            <a:ext cx="2713050" cy="27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Training Results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59" y="1263723"/>
            <a:ext cx="10069927" cy="45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042" y="2754226"/>
            <a:ext cx="683573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Use Case: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Detect Behavior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751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Integrated Video Analysis – Action &amp; Face Detection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3980B-53C1-2F96-1D21-B30BB05B460B}"/>
              </a:ext>
            </a:extLst>
          </p:cNvPr>
          <p:cNvSpPr txBox="1"/>
          <p:nvPr/>
        </p:nvSpPr>
        <p:spPr>
          <a:xfrm>
            <a:off x="811240" y="2256981"/>
            <a:ext cx="10300855" cy="333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Reads a </a:t>
            </a:r>
            <a:r>
              <a:rPr lang="en-US" dirty="0"/>
              <a:t>video stream, extracting frames in sequence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human </a:t>
            </a:r>
            <a:r>
              <a:rPr lang="en-US" dirty="0" smtClean="0"/>
              <a:t>detector (Pre-trained Faster R-CNN by </a:t>
            </a:r>
            <a:r>
              <a:rPr lang="en-US" dirty="0" err="1" smtClean="0"/>
              <a:t>MMdetection</a:t>
            </a:r>
            <a:r>
              <a:rPr lang="en-US" dirty="0" smtClean="0"/>
              <a:t>) </a:t>
            </a:r>
            <a:r>
              <a:rPr lang="en-US" dirty="0"/>
              <a:t>finds people per </a:t>
            </a:r>
            <a:r>
              <a:rPr lang="en-US" dirty="0" smtClean="0"/>
              <a:t>frame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Frames are buffered to provide temporal context for action detection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person detected gets assigned a unique ID and tracked across frames.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248436"/>
            <a:ext cx="8952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Overview &amp; Input Processing</a:t>
            </a:r>
          </a:p>
        </p:txBody>
      </p:sp>
    </p:spTree>
    <p:extLst>
      <p:ext uri="{BB962C8B-B14F-4D97-AF65-F5344CB8AC3E}">
        <p14:creationId xmlns:p14="http://schemas.microsoft.com/office/powerpoint/2010/main" val="21067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Integrated Video Analysis – Action &amp; Face Detection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3980B-53C1-2F96-1D21-B30BB05B460B}"/>
              </a:ext>
            </a:extLst>
          </p:cNvPr>
          <p:cNvSpPr txBox="1"/>
          <p:nvPr/>
        </p:nvSpPr>
        <p:spPr>
          <a:xfrm>
            <a:off x="811240" y="2256981"/>
            <a:ext cx="103008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Fine-tuned model classifies </a:t>
            </a:r>
            <a:r>
              <a:rPr lang="en-US" dirty="0"/>
              <a:t>actions </a:t>
            </a:r>
            <a:r>
              <a:rPr lang="en-US" dirty="0" smtClean="0"/>
              <a:t>(smoking and </a:t>
            </a:r>
            <a:r>
              <a:rPr lang="en-US" dirty="0"/>
              <a:t>fighting) based on buffered </a:t>
            </a:r>
            <a:r>
              <a:rPr lang="en-US" dirty="0" smtClean="0"/>
              <a:t>frames.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a high-confidence action is </a:t>
            </a:r>
            <a:r>
              <a:rPr lang="en-US" dirty="0" smtClean="0"/>
              <a:t>found for a certain temporal window, we start gathering that </a:t>
            </a:r>
            <a:r>
              <a:rPr lang="en-US" dirty="0"/>
              <a:t>person’s frames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Cropped face </a:t>
            </a:r>
            <a:r>
              <a:rPr lang="en-US" dirty="0" smtClean="0"/>
              <a:t>regions based upon bounding boxes </a:t>
            </a:r>
            <a:r>
              <a:rPr lang="en-US" dirty="0"/>
              <a:t>are analyzed with </a:t>
            </a:r>
            <a:r>
              <a:rPr lang="en-US" dirty="0" smtClean="0"/>
              <a:t>face recognition </a:t>
            </a:r>
            <a:r>
              <a:rPr lang="en-US" dirty="0"/>
              <a:t>to identify known individuals or label them “Unknown</a:t>
            </a:r>
            <a:r>
              <a:rPr lang="en-US" dirty="0" smtClean="0"/>
              <a:t>.”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248436"/>
            <a:ext cx="8952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Action &amp;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16059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Integrated Video Analysis – Action &amp; Face Detection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3980B-53C1-2F96-1D21-B30BB05B460B}"/>
              </a:ext>
            </a:extLst>
          </p:cNvPr>
          <p:cNvSpPr txBox="1"/>
          <p:nvPr/>
        </p:nvSpPr>
        <p:spPr>
          <a:xfrm>
            <a:off x="811240" y="1936192"/>
            <a:ext cx="1030085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Once an action sequence is confirmed, evidence (cropped </a:t>
            </a:r>
            <a:r>
              <a:rPr lang="en-US" dirty="0" smtClean="0"/>
              <a:t>images) are </a:t>
            </a:r>
            <a:r>
              <a:rPr lang="en-US" dirty="0"/>
              <a:t>saved </a:t>
            </a:r>
            <a:r>
              <a:rPr lang="en-US" dirty="0" smtClean="0"/>
              <a:t>locally.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ystem </a:t>
            </a:r>
            <a:r>
              <a:rPr lang="en-US" dirty="0"/>
              <a:t>sends results and </a:t>
            </a:r>
            <a:r>
              <a:rPr lang="en-US" dirty="0" smtClean="0"/>
              <a:t>image </a:t>
            </a:r>
            <a:r>
              <a:rPr lang="en-US" dirty="0"/>
              <a:t>to a </a:t>
            </a:r>
            <a:r>
              <a:rPr lang="en-US" dirty="0" smtClean="0"/>
              <a:t>Smart Surveillance Web App server.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165707"/>
            <a:ext cx="8952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Reporting &amp; Storage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11" y="2711800"/>
            <a:ext cx="7710738" cy="37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168" y="2766218"/>
            <a:ext cx="1071613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</a:rPr>
              <a:t>Live </a:t>
            </a:r>
            <a:r>
              <a:rPr lang="en-US" sz="5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Demo</a:t>
            </a:r>
            <a:endParaRPr lang="en-US" sz="5400" i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054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406" y="2433075"/>
            <a:ext cx="277719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Thank You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23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93949"/>
            <a:ext cx="9144000" cy="1679118"/>
          </a:xfrm>
        </p:spPr>
        <p:txBody>
          <a:bodyPr/>
          <a:lstStyle/>
          <a:p>
            <a:r>
              <a:rPr lang="en-US" u="sng" dirty="0"/>
              <a:t>Supervisor</a:t>
            </a:r>
          </a:p>
          <a:p>
            <a:r>
              <a:rPr lang="en-US" dirty="0"/>
              <a:t>D</a:t>
            </a:r>
            <a:r>
              <a:rPr lang="en-US" b="0" dirty="0">
                <a:solidFill>
                  <a:schemeClr val="tx1"/>
                </a:solidFill>
              </a:rPr>
              <a:t>r. Usman </a:t>
            </a:r>
            <a:r>
              <a:rPr lang="en-US" b="0" dirty="0" err="1">
                <a:solidFill>
                  <a:schemeClr val="tx1"/>
                </a:solidFill>
              </a:rPr>
              <a:t>Ghous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u="sng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685" y="64682"/>
            <a:ext cx="1385664" cy="138566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B089713-3296-CD30-1ACB-ED4E380E8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41899"/>
              </p:ext>
            </p:extLst>
          </p:nvPr>
        </p:nvGraphicFramePr>
        <p:xfrm>
          <a:off x="2032000" y="2143442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970386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5199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Abdullah Basit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20I-0623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55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Muhammad Abubakar Siddique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20F-0101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581396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3CC5CF9C-6BBF-A56C-E928-B5234FC94292}"/>
              </a:ext>
            </a:extLst>
          </p:cNvPr>
          <p:cNvSpPr txBox="1">
            <a:spLocks/>
          </p:cNvSpPr>
          <p:nvPr/>
        </p:nvSpPr>
        <p:spPr>
          <a:xfrm>
            <a:off x="1425388" y="1587580"/>
            <a:ext cx="9144000" cy="44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93890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Outline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5" y="1133188"/>
            <a:ext cx="10751103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Project Introduction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760" y="2735070"/>
            <a:ext cx="10641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effectLst/>
              </a:rPr>
              <a:t>SSS is a pioneering solution </a:t>
            </a:r>
            <a:r>
              <a:rPr lang="en-US" b="1" i="0" dirty="0">
                <a:effectLst/>
              </a:rPr>
              <a:t>addressing surveillance gaps</a:t>
            </a:r>
            <a:r>
              <a:rPr lang="en-US" b="0" i="0" dirty="0">
                <a:effectLst/>
              </a:rPr>
              <a:t> in university CCTV systems. It integrates </a:t>
            </a:r>
            <a:r>
              <a:rPr lang="en-US" b="1" i="0" dirty="0">
                <a:effectLst/>
              </a:rPr>
              <a:t>facial recognition</a:t>
            </a:r>
            <a:r>
              <a:rPr lang="en-US" b="0" i="0" dirty="0">
                <a:effectLst/>
              </a:rPr>
              <a:t>, computer vision, and behavior analysis for comprehensive monitoring. By proactively identifying and tracking specific behaviors, such as </a:t>
            </a:r>
            <a:r>
              <a:rPr lang="en-US" b="1" i="0" dirty="0">
                <a:effectLst/>
              </a:rPr>
              <a:t>smoking or fighting</a:t>
            </a:r>
            <a:r>
              <a:rPr lang="en-US" b="0" i="0" dirty="0">
                <a:effectLst/>
              </a:rPr>
              <a:t>, it overcomes human limitations in overseeing multiple cameras, ensuring continuous monitoring and precise risk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660" y="-56212"/>
            <a:ext cx="9470180" cy="1325563"/>
          </a:xfrm>
        </p:spPr>
        <p:txBody>
          <a:bodyPr/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Use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Case</a:t>
            </a:r>
            <a:r>
              <a:rPr lang="en-US" b="0" i="0" u="none" strike="noStrik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Diagram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896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01" y="910106"/>
            <a:ext cx="7320697" cy="58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52914" cy="1325563"/>
          </a:xfrm>
        </p:spPr>
        <p:txBody>
          <a:bodyPr/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Revisions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790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240" y="2157818"/>
            <a:ext cx="10641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New Detection </a:t>
            </a:r>
            <a:r>
              <a:rPr lang="en-US" b="1" dirty="0" smtClean="0"/>
              <a:t>Model</a:t>
            </a:r>
            <a:endParaRPr lang="en-US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Problem: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1- Old model cannot be converted to real time application</a:t>
            </a:r>
            <a:br>
              <a:rPr lang="en-US" dirty="0" smtClean="0"/>
            </a:br>
            <a:r>
              <a:rPr lang="en-US" dirty="0" smtClean="0"/>
              <a:t>2- After action detection, facial recognition module could not identify the actual person of interest.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Solution:</a:t>
            </a:r>
            <a:r>
              <a:rPr lang="en-US" dirty="0" smtClean="0"/>
              <a:t> </a:t>
            </a:r>
            <a:r>
              <a:rPr lang="en-US" dirty="0" err="1" smtClean="0"/>
              <a:t>Spatio</a:t>
            </a:r>
            <a:r>
              <a:rPr lang="en-US" dirty="0" smtClean="0"/>
              <a:t> Temporal Action Detection model that introduces bounding boxes around individuals performing specific behaviors.</a:t>
            </a:r>
            <a:endParaRPr lang="en-US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Dataset</a:t>
            </a:r>
            <a:r>
              <a:rPr lang="en-US" b="1" dirty="0"/>
              <a:t>:</a:t>
            </a:r>
            <a:r>
              <a:rPr lang="en-US" dirty="0"/>
              <a:t> Balanced dataset with 54 videos for Smoking and 54 for Fighting.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Evaluation Metric: </a:t>
            </a:r>
            <a:r>
              <a:rPr lang="en-US" dirty="0" smtClean="0"/>
              <a:t>Mean Average Precision (</a:t>
            </a:r>
            <a:r>
              <a:rPr lang="en-US" dirty="0" err="1" smtClean="0"/>
              <a:t>mAP</a:t>
            </a:r>
            <a:r>
              <a:rPr lang="en-US" dirty="0" smtClean="0"/>
              <a:t>)</a:t>
            </a:r>
            <a:r>
              <a:rPr lang="en-US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042" y="2754226"/>
            <a:ext cx="871116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Use Case: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Smoking and Fighting Behavior Revised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3059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40" y="47922"/>
            <a:ext cx="8952914" cy="1325563"/>
          </a:xfrm>
        </p:spPr>
        <p:txBody>
          <a:bodyPr/>
          <a:lstStyle/>
          <a:p>
            <a:r>
              <a:rPr lang="en-US" b="0" i="0" u="none" strike="noStrik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Dataset Details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045" y="1022550"/>
            <a:ext cx="10641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a dataset of </a:t>
            </a:r>
            <a:r>
              <a:rPr lang="en-US" dirty="0" smtClean="0"/>
              <a:t>2 </a:t>
            </a:r>
            <a:r>
              <a:rPr lang="en-US" dirty="0"/>
              <a:t>classes: </a:t>
            </a:r>
            <a:r>
              <a:rPr lang="en-US" b="1" dirty="0" smtClean="0"/>
              <a:t>Custom</a:t>
            </a:r>
            <a:r>
              <a:rPr lang="en-US" dirty="0" smtClean="0"/>
              <a:t> </a:t>
            </a:r>
            <a:r>
              <a:rPr lang="en-US" b="1" dirty="0" smtClean="0"/>
              <a:t>Smoking</a:t>
            </a:r>
            <a:r>
              <a:rPr lang="en-US" dirty="0" smtClean="0"/>
              <a:t> and Fighting (108 Videos, 54 Each)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split into </a:t>
            </a:r>
            <a:r>
              <a:rPr lang="en-US" dirty="0" smtClean="0"/>
              <a:t>training (90 videos, 45 each) and validation (18 videos, 9 each) </a:t>
            </a:r>
            <a:r>
              <a:rPr lang="en-US" dirty="0"/>
              <a:t>sets for model 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Data consisted of CCTV </a:t>
            </a:r>
            <a:r>
              <a:rPr lang="en-US" dirty="0" smtClean="0"/>
              <a:t>footages.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Annotated using CVAT</a:t>
            </a:r>
            <a:endParaRPr lang="en-US" dirty="0"/>
          </a:p>
        </p:txBody>
      </p:sp>
      <p:pic>
        <p:nvPicPr>
          <p:cNvPr id="4" name="Screen Recording 2024-10-09 0048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10" end="1476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9343" y="2106836"/>
            <a:ext cx="7556500" cy="4164931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33" y="2776876"/>
            <a:ext cx="2689546" cy="34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40" y="270106"/>
            <a:ext cx="8952914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Model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Configuration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570" y="331971"/>
            <a:ext cx="1385664" cy="13856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4944-C185-42A3-B9E2-0C66306C0823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6609" y="112542"/>
            <a:ext cx="11915336" cy="6608933"/>
          </a:xfrm>
          <a:prstGeom prst="roundRect">
            <a:avLst/>
          </a:prstGeom>
          <a:noFill/>
          <a:ln cmpd="thinThick">
            <a:solidFill>
              <a:schemeClr val="accent1">
                <a:shade val="50000"/>
                <a:alpha val="7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240" y="1828489"/>
            <a:ext cx="10667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240" y="1362850"/>
            <a:ext cx="97010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/>
              <a:t>FastRCNN</a:t>
            </a:r>
            <a:r>
              <a:rPr lang="en-US" b="1" dirty="0" smtClean="0"/>
              <a:t> </a:t>
            </a:r>
            <a:r>
              <a:rPr lang="en-US" b="1" dirty="0"/>
              <a:t>withResNet3dSlowFast backbone</a:t>
            </a:r>
            <a:r>
              <a:rPr lang="en-US" dirty="0"/>
              <a:t>, optimized for spatiotemporal action detection in videos on custom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Froze </a:t>
            </a:r>
            <a:r>
              <a:rPr lang="en-US" b="1" dirty="0"/>
              <a:t>the first two layers </a:t>
            </a:r>
            <a:r>
              <a:rPr lang="en-US" dirty="0"/>
              <a:t>to </a:t>
            </a:r>
            <a:r>
              <a:rPr lang="en-US" dirty="0" smtClean="0"/>
              <a:t>focus on task specific features and maintain general patterns.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based on </a:t>
            </a:r>
            <a:r>
              <a:rPr lang="en-US" b="1" dirty="0"/>
              <a:t>AVADATASET</a:t>
            </a:r>
            <a:r>
              <a:rPr lang="en-US" dirty="0"/>
              <a:t> </a:t>
            </a:r>
            <a:r>
              <a:rPr lang="en-US" dirty="0" smtClean="0"/>
              <a:t>format, provided by Google.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Training </a:t>
            </a:r>
            <a:r>
              <a:rPr lang="en-US" dirty="0" smtClean="0"/>
              <a:t>Pipeline includes multiple </a:t>
            </a:r>
            <a:r>
              <a:rPr lang="en-US" b="1" dirty="0" smtClean="0"/>
              <a:t>data augmentation </a:t>
            </a:r>
            <a:r>
              <a:rPr lang="en-US" dirty="0" smtClean="0"/>
              <a:t>techniques such as Random </a:t>
            </a:r>
            <a:r>
              <a:rPr lang="en-US" dirty="0"/>
              <a:t>Rescaling, Cropping, Color Jitter, and Fixed </a:t>
            </a:r>
            <a:r>
              <a:rPr lang="en-US" dirty="0" smtClean="0"/>
              <a:t>Resize.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Used </a:t>
            </a:r>
            <a:r>
              <a:rPr lang="en-US" dirty="0" err="1" smtClean="0"/>
              <a:t>AdamW</a:t>
            </a:r>
            <a:r>
              <a:rPr lang="en-US" dirty="0" smtClean="0"/>
              <a:t> as </a:t>
            </a:r>
            <a:r>
              <a:rPr lang="en-US" dirty="0" smtClean="0"/>
              <a:t>optimizer.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Loss Function used to focus more on smoking class.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Evaluator based on </a:t>
            </a:r>
            <a:r>
              <a:rPr lang="en-US" b="1" dirty="0" err="1" smtClean="0"/>
              <a:t>AVAMetric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Mean Average Precision </a:t>
            </a:r>
            <a:r>
              <a:rPr lang="en-US" dirty="0" err="1" smtClean="0"/>
              <a:t>mAP</a:t>
            </a:r>
            <a:r>
              <a:rPr lang="en-US" dirty="0" smtClean="0"/>
              <a:t> score.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Initial Learning Rate: </a:t>
            </a:r>
            <a:r>
              <a:rPr lang="en-US" dirty="0"/>
              <a:t>0.00001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Warm-Up Phase:</a:t>
            </a:r>
            <a:r>
              <a:rPr lang="en-US" dirty="0"/>
              <a:t> Gradual increase to 0.0001 over 5 epochs.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Cosine Annealing Decay: </a:t>
            </a:r>
            <a:r>
              <a:rPr lang="en-US" dirty="0"/>
              <a:t>Begins at epoch 5, gradually decays towards </a:t>
            </a:r>
            <a:r>
              <a:rPr lang="en-US" dirty="0" smtClean="0"/>
              <a:t>0.000001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1185</Words>
  <Application>Microsoft Office PowerPoint</Application>
  <PresentationFormat>Widescreen</PresentationFormat>
  <Paragraphs>202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Project Title: Smart Surveillance System (SSS) </vt:lpstr>
      <vt:lpstr>PowerPoint Presentation</vt:lpstr>
      <vt:lpstr> Outline</vt:lpstr>
      <vt:lpstr>Project Introduction</vt:lpstr>
      <vt:lpstr>Use Case Diagram</vt:lpstr>
      <vt:lpstr>Revisions</vt:lpstr>
      <vt:lpstr>Use Case: Smoking and Fighting Behavior Revised </vt:lpstr>
      <vt:lpstr>Dataset Details</vt:lpstr>
      <vt:lpstr>Model Configuration</vt:lpstr>
      <vt:lpstr>Training Results</vt:lpstr>
      <vt:lpstr>Use Case: Detect Behavior </vt:lpstr>
      <vt:lpstr>Integrated Video Analysis – Action &amp; Face Detection</vt:lpstr>
      <vt:lpstr>Integrated Video Analysis – Action &amp; Face Detection</vt:lpstr>
      <vt:lpstr>Integrated Video Analysis – Action &amp; Face Detection</vt:lpstr>
      <vt:lpstr>Live 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Abdullah Basit</cp:lastModifiedBy>
  <cp:revision>113</cp:revision>
  <dcterms:created xsi:type="dcterms:W3CDTF">2020-03-04T09:32:07Z</dcterms:created>
  <dcterms:modified xsi:type="dcterms:W3CDTF">2024-12-12T23:27:45Z</dcterms:modified>
</cp:coreProperties>
</file>